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p:scale>
          <a:sx n="81" d="100"/>
          <a:sy n="81" d="100"/>
        </p:scale>
        <p:origin x="-216"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9/18/2020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0908" y="2450123"/>
            <a:ext cx="9144000" cy="1055078"/>
          </a:xfrm>
        </p:spPr>
        <p:txBody>
          <a:bodyPr>
            <a:noAutofit/>
          </a:bodyPr>
          <a:lstStyle/>
          <a:p>
            <a:pPr>
              <a:lnSpc>
                <a:spcPct val="115000"/>
              </a:lnSpc>
              <a:spcBef>
                <a:spcPts val="0"/>
              </a:spcBef>
              <a:spcAft>
                <a:spcPts val="1000"/>
              </a:spcAft>
            </a:pPr>
            <a:r>
              <a:rPr lang="en-US" sz="2800" b="1" dirty="0">
                <a:latin typeface="Times New Roman"/>
                <a:ea typeface="Calibri"/>
                <a:cs typeface="Times New Roman"/>
              </a:rPr>
              <a:t>Definition and Description of National &amp; International Welfare Agencies</a:t>
            </a:r>
            <a:endParaRPr lang="en-US" sz="2800" dirty="0">
              <a:effectLst/>
              <a:latin typeface="Calibri"/>
              <a:ea typeface="Calibri"/>
              <a:cs typeface="Times New Roman"/>
            </a:endParaRPr>
          </a:p>
        </p:txBody>
      </p:sp>
    </p:spTree>
    <p:extLst>
      <p:ext uri="{BB962C8B-B14F-4D97-AF65-F5344CB8AC3E}">
        <p14:creationId xmlns:p14="http://schemas.microsoft.com/office/powerpoint/2010/main" val="1662524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00555"/>
            <a:ext cx="10515600" cy="3915508"/>
          </a:xfrm>
        </p:spPr>
        <p:txBody>
          <a:bodyPr>
            <a:normAutofit/>
          </a:bodyPr>
          <a:lstStyle/>
          <a:p>
            <a:pPr marL="0" marR="0" indent="0" algn="just">
              <a:lnSpc>
                <a:spcPct val="115000"/>
              </a:lnSpc>
              <a:spcBef>
                <a:spcPts val="0"/>
              </a:spcBef>
              <a:spcAft>
                <a:spcPts val="1000"/>
              </a:spcAft>
              <a:buNone/>
            </a:pPr>
            <a:r>
              <a:rPr lang="en-US" sz="2400" dirty="0" smtClean="0">
                <a:latin typeface="Times New Roman" pitchFamily="18" charset="0"/>
                <a:ea typeface="Calibri"/>
                <a:cs typeface="Times New Roman" pitchFamily="18" charset="0"/>
              </a:rPr>
              <a:t>International </a:t>
            </a:r>
            <a:r>
              <a:rPr lang="en-US" sz="2400" dirty="0">
                <a:latin typeface="Times New Roman" pitchFamily="18" charset="0"/>
                <a:ea typeface="Calibri"/>
                <a:cs typeface="Times New Roman" pitchFamily="18" charset="0"/>
              </a:rPr>
              <a:t>Social Work in its narrow sense comprises welfare activities under the auspices of international agencies, governmental or voluntary but social services in foreign countries may also be called international social work</a:t>
            </a:r>
            <a:r>
              <a:rPr lang="en-US" sz="2400" dirty="0" smtClean="0">
                <a:latin typeface="Times New Roman" pitchFamily="18" charset="0"/>
                <a:ea typeface="Calibri"/>
                <a:cs typeface="Times New Roman" pitchFamily="18" charset="0"/>
              </a:rPr>
              <a:t>.</a:t>
            </a:r>
          </a:p>
          <a:p>
            <a:pPr marL="0" marR="0" indent="0" algn="just">
              <a:lnSpc>
                <a:spcPct val="115000"/>
              </a:lnSpc>
              <a:spcBef>
                <a:spcPts val="0"/>
              </a:spcBef>
              <a:spcAft>
                <a:spcPts val="1000"/>
              </a:spcAft>
              <a:buNone/>
            </a:pPr>
            <a:r>
              <a:rPr lang="en-US" sz="2400" b="1" dirty="0">
                <a:solidFill>
                  <a:prstClr val="black"/>
                </a:solidFill>
                <a:latin typeface="Times New Roman" pitchFamily="18" charset="0"/>
                <a:ea typeface="Calibri"/>
                <a:cs typeface="Times New Roman" pitchFamily="18" charset="0"/>
              </a:rPr>
              <a:t>International Social Welfare Agencies</a:t>
            </a:r>
            <a:endParaRPr lang="en-US" sz="2400" b="1" dirty="0">
              <a:latin typeface="Times New Roman" pitchFamily="18" charset="0"/>
              <a:ea typeface="Calibri"/>
              <a:cs typeface="Times New Roman" pitchFamily="18" charset="0"/>
            </a:endParaRPr>
          </a:p>
          <a:p>
            <a:pPr marL="0" marR="0" algn="just">
              <a:lnSpc>
                <a:spcPct val="115000"/>
              </a:lnSpc>
              <a:spcBef>
                <a:spcPts val="0"/>
              </a:spcBef>
              <a:spcAft>
                <a:spcPts val="1000"/>
              </a:spcAft>
            </a:pPr>
            <a:r>
              <a:rPr lang="en-US" sz="2400" dirty="0">
                <a:latin typeface="Times New Roman" pitchFamily="18" charset="0"/>
                <a:ea typeface="Calibri"/>
                <a:cs typeface="Times New Roman" pitchFamily="18" charset="0"/>
              </a:rPr>
              <a:t>International Social Welfare Agencies are those agencies which have an object of welfare services on international level; it can be based upon public and private structure.</a:t>
            </a:r>
          </a:p>
        </p:txBody>
      </p:sp>
    </p:spTree>
    <p:extLst>
      <p:ext uri="{BB962C8B-B14F-4D97-AF65-F5344CB8AC3E}">
        <p14:creationId xmlns:p14="http://schemas.microsoft.com/office/powerpoint/2010/main" val="1920389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7478"/>
            <a:ext cx="10515600" cy="4372708"/>
          </a:xfrm>
        </p:spPr>
        <p:txBody>
          <a:bodyPr>
            <a:normAutofit/>
          </a:bodyPr>
          <a:lstStyle/>
          <a:p>
            <a:pPr marL="0" marR="0" indent="0" algn="just">
              <a:lnSpc>
                <a:spcPct val="115000"/>
              </a:lnSpc>
              <a:spcBef>
                <a:spcPts val="0"/>
              </a:spcBef>
              <a:spcAft>
                <a:spcPts val="1000"/>
              </a:spcAft>
              <a:buNone/>
            </a:pPr>
            <a:r>
              <a:rPr lang="en-US" sz="2400" dirty="0" smtClean="0">
                <a:latin typeface="Times New Roman" pitchFamily="18" charset="0"/>
                <a:ea typeface="Calibri"/>
                <a:cs typeface="Times New Roman" pitchFamily="18" charset="0"/>
              </a:rPr>
              <a:t> </a:t>
            </a:r>
            <a:r>
              <a:rPr lang="en-US" sz="2400" b="1" dirty="0">
                <a:latin typeface="Times New Roman" pitchFamily="18" charset="0"/>
                <a:ea typeface="Calibri"/>
                <a:cs typeface="Times New Roman" pitchFamily="18" charset="0"/>
              </a:rPr>
              <a:t>International Social Welfare Agencies may also be classified into four groups:</a:t>
            </a:r>
          </a:p>
          <a:p>
            <a:pPr marL="342900" marR="0" lvl="0" indent="-342900" algn="just">
              <a:lnSpc>
                <a:spcPct val="115000"/>
              </a:lnSpc>
              <a:spcBef>
                <a:spcPts val="0"/>
              </a:spcBef>
              <a:spcAft>
                <a:spcPts val="0"/>
              </a:spcAft>
              <a:buFont typeface="+mj-lt"/>
              <a:buAutoNum type="arabicParenBoth"/>
            </a:pPr>
            <a:r>
              <a:rPr lang="en-US" sz="2400" dirty="0">
                <a:latin typeface="Times New Roman" pitchFamily="18" charset="0"/>
                <a:ea typeface="Calibri"/>
                <a:cs typeface="Times New Roman" pitchFamily="18" charset="0"/>
              </a:rPr>
              <a:t>Government agencies of international character (for example, the United Nations, World Health Organization, UNESCO, International Labor Organization, etc.</a:t>
            </a:r>
          </a:p>
          <a:p>
            <a:pPr marL="342900" marR="0" lvl="0" indent="-342900" algn="just">
              <a:lnSpc>
                <a:spcPct val="115000"/>
              </a:lnSpc>
              <a:spcBef>
                <a:spcPts val="0"/>
              </a:spcBef>
              <a:spcAft>
                <a:spcPts val="0"/>
              </a:spcAft>
              <a:buFont typeface="+mj-lt"/>
              <a:buAutoNum type="arabicParenBoth"/>
            </a:pPr>
            <a:r>
              <a:rPr lang="en-US" sz="2400" dirty="0">
                <a:latin typeface="Times New Roman" pitchFamily="18" charset="0"/>
                <a:ea typeface="Calibri"/>
                <a:cs typeface="Times New Roman" pitchFamily="18" charset="0"/>
              </a:rPr>
              <a:t>Private International Organizations (for example, the International Conference of Social Work, International Red Cross, World Federation of Mental Health, etc.</a:t>
            </a:r>
          </a:p>
          <a:p>
            <a:pPr marL="342900" marR="0" lvl="0" indent="-342900" algn="just">
              <a:lnSpc>
                <a:spcPct val="115000"/>
              </a:lnSpc>
              <a:spcBef>
                <a:spcPts val="0"/>
              </a:spcBef>
              <a:spcAft>
                <a:spcPts val="0"/>
              </a:spcAft>
              <a:buFont typeface="+mj-lt"/>
              <a:buAutoNum type="arabicParenBoth"/>
            </a:pPr>
            <a:r>
              <a:rPr lang="en-US" sz="2400" dirty="0">
                <a:latin typeface="Times New Roman" pitchFamily="18" charset="0"/>
                <a:ea typeface="Calibri"/>
                <a:cs typeface="Times New Roman" pitchFamily="18" charset="0"/>
              </a:rPr>
              <a:t>National Government Agencies extending their services to other countries (for example, the US Public Health Services.</a:t>
            </a:r>
          </a:p>
          <a:p>
            <a:pPr marL="342900" marR="0" lvl="0" indent="-342900" algn="just">
              <a:lnSpc>
                <a:spcPct val="115000"/>
              </a:lnSpc>
              <a:spcBef>
                <a:spcPts val="0"/>
              </a:spcBef>
              <a:spcAft>
                <a:spcPts val="1000"/>
              </a:spcAft>
              <a:buFont typeface="+mj-lt"/>
              <a:buAutoNum type="arabicParenBoth"/>
            </a:pPr>
            <a:r>
              <a:rPr lang="en-US" sz="2400" dirty="0">
                <a:latin typeface="Times New Roman" pitchFamily="18" charset="0"/>
                <a:ea typeface="Calibri"/>
                <a:cs typeface="Times New Roman" pitchFamily="18" charset="0"/>
              </a:rPr>
              <a:t>National Private Agencies extending their services to other countries (for example, the Danish or Swedish Red Cross.</a:t>
            </a:r>
          </a:p>
        </p:txBody>
      </p:sp>
    </p:spTree>
    <p:extLst>
      <p:ext uri="{BB962C8B-B14F-4D97-AF65-F5344CB8AC3E}">
        <p14:creationId xmlns:p14="http://schemas.microsoft.com/office/powerpoint/2010/main" val="3053363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prstClr val="black"/>
                </a:solidFill>
                <a:latin typeface="Times New Roman"/>
                <a:ea typeface="Calibri"/>
                <a:cs typeface="Times New Roman"/>
              </a:rPr>
              <a:t>National Social </a:t>
            </a:r>
            <a:r>
              <a:rPr lang="en-US" sz="2400" b="1" dirty="0">
                <a:solidFill>
                  <a:prstClr val="black"/>
                </a:solidFill>
                <a:latin typeface="Times New Roman"/>
                <a:ea typeface="Calibri"/>
                <a:cs typeface="Times New Roman"/>
              </a:rPr>
              <a:t>Welfare Agencies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marR="0" indent="0" algn="just">
              <a:lnSpc>
                <a:spcPct val="115000"/>
              </a:lnSpc>
              <a:spcBef>
                <a:spcPts val="0"/>
              </a:spcBef>
              <a:spcAft>
                <a:spcPts val="1000"/>
              </a:spcAft>
              <a:buNone/>
            </a:pPr>
            <a:r>
              <a:rPr lang="en-US" sz="2400" dirty="0" smtClean="0">
                <a:latin typeface="Times New Roman" pitchFamily="18" charset="0"/>
                <a:ea typeface="Calibri"/>
                <a:cs typeface="Times New Roman" pitchFamily="18" charset="0"/>
              </a:rPr>
              <a:t>National </a:t>
            </a:r>
            <a:r>
              <a:rPr lang="en-US" sz="2400" dirty="0">
                <a:latin typeface="Times New Roman" pitchFamily="18" charset="0"/>
                <a:ea typeface="Calibri"/>
                <a:cs typeface="Times New Roman" pitchFamily="18" charset="0"/>
              </a:rPr>
              <a:t>Social Welfare Agencies are those welfare agencies which have an object of welfare services on national level; it can be based upon public and private structure</a:t>
            </a:r>
            <a:r>
              <a:rPr lang="en-US" sz="2400" dirty="0" smtClean="0">
                <a:latin typeface="Times New Roman" pitchFamily="18" charset="0"/>
                <a:ea typeface="Calibri"/>
                <a:cs typeface="Times New Roman" pitchFamily="18" charset="0"/>
              </a:rPr>
              <a:t>.</a:t>
            </a:r>
          </a:p>
          <a:p>
            <a:pPr marL="0" marR="0" indent="0" algn="just">
              <a:lnSpc>
                <a:spcPct val="115000"/>
              </a:lnSpc>
              <a:spcBef>
                <a:spcPts val="0"/>
              </a:spcBef>
              <a:spcAft>
                <a:spcPts val="1000"/>
              </a:spcAft>
              <a:buNone/>
            </a:pPr>
            <a:r>
              <a:rPr lang="en-US" sz="2400" b="1" dirty="0">
                <a:latin typeface="Times New Roman" pitchFamily="18" charset="0"/>
                <a:ea typeface="Calibri"/>
                <a:cs typeface="Times New Roman" pitchFamily="18" charset="0"/>
              </a:rPr>
              <a:t>National Social Welfare Agencies may be classified into following groups:</a:t>
            </a:r>
          </a:p>
          <a:p>
            <a:pPr marL="342900" marR="0" lvl="0" indent="-342900" algn="just">
              <a:lnSpc>
                <a:spcPct val="115000"/>
              </a:lnSpc>
              <a:spcBef>
                <a:spcPts val="0"/>
              </a:spcBef>
              <a:spcAft>
                <a:spcPts val="0"/>
              </a:spcAft>
              <a:buFont typeface="+mj-lt"/>
              <a:buAutoNum type="arabicParenBoth"/>
            </a:pPr>
            <a:r>
              <a:rPr lang="en-US" sz="2400" dirty="0">
                <a:latin typeface="Times New Roman" pitchFamily="18" charset="0"/>
                <a:ea typeface="Calibri"/>
                <a:cs typeface="Times New Roman" pitchFamily="18" charset="0"/>
              </a:rPr>
              <a:t> Government Agencies of national character (for example, Primary Health &amp; Family Planning Programme, Maternal &amp; Neo-natal Child Health Care Programme.</a:t>
            </a:r>
          </a:p>
          <a:p>
            <a:pPr marL="342900" marR="0" lvl="0" indent="-342900" algn="just">
              <a:lnSpc>
                <a:spcPct val="115000"/>
              </a:lnSpc>
              <a:spcBef>
                <a:spcPts val="0"/>
              </a:spcBef>
              <a:spcAft>
                <a:spcPts val="1000"/>
              </a:spcAft>
              <a:buFont typeface="+mj-lt"/>
              <a:buAutoNum type="arabicParenBoth"/>
            </a:pPr>
            <a:r>
              <a:rPr lang="en-US" sz="2400" dirty="0">
                <a:latin typeface="Times New Roman" pitchFamily="18" charset="0"/>
                <a:ea typeface="Calibri"/>
                <a:cs typeface="Times New Roman" pitchFamily="18" charset="0"/>
              </a:rPr>
              <a:t>Private Agencies of national character (for example, the </a:t>
            </a:r>
            <a:r>
              <a:rPr lang="en-US" sz="2400" dirty="0" err="1">
                <a:latin typeface="Times New Roman" pitchFamily="18" charset="0"/>
                <a:ea typeface="Calibri"/>
                <a:cs typeface="Times New Roman" pitchFamily="18" charset="0"/>
              </a:rPr>
              <a:t>Edhi</a:t>
            </a:r>
            <a:r>
              <a:rPr lang="en-US" sz="2400" dirty="0">
                <a:latin typeface="Times New Roman" pitchFamily="18" charset="0"/>
                <a:ea typeface="Calibri"/>
                <a:cs typeface="Times New Roman" pitchFamily="18" charset="0"/>
              </a:rPr>
              <a:t> Welfare Trust.</a:t>
            </a:r>
          </a:p>
        </p:txBody>
      </p:sp>
    </p:spTree>
    <p:extLst>
      <p:ext uri="{BB962C8B-B14F-4D97-AF65-F5344CB8AC3E}">
        <p14:creationId xmlns:p14="http://schemas.microsoft.com/office/powerpoint/2010/main" val="2052250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TotalTime>
  <Words>261</Words>
  <Application>Microsoft Office PowerPoint</Application>
  <PresentationFormat>Custom</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Definition and Description of National &amp; International Welfare Agencies</vt:lpstr>
      <vt:lpstr>PowerPoint Presentation</vt:lpstr>
      <vt:lpstr>PowerPoint Presentation</vt:lpstr>
      <vt:lpstr>National Social Welfare Agencies</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and Components  of Social Case Work</dc:title>
  <dc:creator>Acer</dc:creator>
  <cp:lastModifiedBy>acer</cp:lastModifiedBy>
  <cp:revision>34</cp:revision>
  <dcterms:created xsi:type="dcterms:W3CDTF">2020-05-07T21:26:15Z</dcterms:created>
  <dcterms:modified xsi:type="dcterms:W3CDTF">2020-09-18T14:40:31Z</dcterms:modified>
</cp:coreProperties>
</file>